
<file path=[Content_Types].xml><?xml version="1.0" encoding="utf-8"?>
<Types xmlns="http://schemas.openxmlformats.org/package/2006/content-types">
  <Default Extension="gif" ContentType="image/gif"/>
  <Default Extension="gif&amp;ehk=p2ZUjhd7iSnuek29pKwxKQ&amp;r=0&amp;pid=OfficeInsert" ContentType="image/gif"/>
  <Default Extension="jpeg" ContentType="image/jpeg"/>
  <Default Extension="jpg" ContentType="image/jpeg"/>
  <Default Extension="jpg&amp;ehk=nEz9eBrDedxQSy9Xu2o" ContentType="image/jpeg"/>
  <Default Extension="jpg&amp;ehk=Rfw6ic0a7WVWkL1qqfcMEw&amp;r=0&amp;pid=OfficeInsert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100" r:id="rId1"/>
  </p:sldMasterIdLst>
  <p:notesMasterIdLst>
    <p:notesMasterId r:id="rId26"/>
  </p:notesMasterIdLst>
  <p:sldIdLst>
    <p:sldId id="256" r:id="rId2"/>
    <p:sldId id="257" r:id="rId3"/>
    <p:sldId id="258" r:id="rId4"/>
    <p:sldId id="279" r:id="rId5"/>
    <p:sldId id="280" r:id="rId6"/>
    <p:sldId id="268" r:id="rId7"/>
    <p:sldId id="259" r:id="rId8"/>
    <p:sldId id="285" r:id="rId9"/>
    <p:sldId id="281" r:id="rId10"/>
    <p:sldId id="283" r:id="rId11"/>
    <p:sldId id="263" r:id="rId12"/>
    <p:sldId id="266" r:id="rId13"/>
    <p:sldId id="262" r:id="rId14"/>
    <p:sldId id="291" r:id="rId15"/>
    <p:sldId id="282" r:id="rId16"/>
    <p:sldId id="284" r:id="rId17"/>
    <p:sldId id="271" r:id="rId18"/>
    <p:sldId id="273" r:id="rId19"/>
    <p:sldId id="277" r:id="rId20"/>
    <p:sldId id="290" r:id="rId21"/>
    <p:sldId id="278" r:id="rId22"/>
    <p:sldId id="287" r:id="rId23"/>
    <p:sldId id="292" r:id="rId24"/>
    <p:sldId id="26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F0F877-49C1-4AA9-B17F-EA963692EECC}">
          <p14:sldIdLst>
            <p14:sldId id="256"/>
            <p14:sldId id="257"/>
            <p14:sldId id="258"/>
            <p14:sldId id="279"/>
            <p14:sldId id="280"/>
            <p14:sldId id="268"/>
            <p14:sldId id="259"/>
            <p14:sldId id="285"/>
            <p14:sldId id="281"/>
            <p14:sldId id="283"/>
            <p14:sldId id="263"/>
            <p14:sldId id="266"/>
            <p14:sldId id="262"/>
            <p14:sldId id="291"/>
            <p14:sldId id="282"/>
            <p14:sldId id="284"/>
            <p14:sldId id="271"/>
            <p14:sldId id="273"/>
            <p14:sldId id="277"/>
            <p14:sldId id="290"/>
            <p14:sldId id="278"/>
            <p14:sldId id="287"/>
            <p14:sldId id="292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D0B22-F852-4773-AB45-77FEBC3268C0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AC26A-9692-494A-8E55-C9605C57C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90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protoday.com/sql-server/logical-query-processing-what-it-and-what-it-means-you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Itzik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Ben-Gan had a series of articles for SQL Server Mag on this topic. Start here: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http://www.itprotoday.com/sql-server/logical-query-processing-what-it-and-what-it-means-you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(Look at the list of questions at the end he assigns as homework.) </a:t>
            </a:r>
            <a:r>
              <a:rPr lang="en-US" dirty="0"/>
              <a:t>You can find the other articles in that series on his author page.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AC26A-9692-494A-8E55-C9605C57CD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3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AC26A-9692-494A-8E55-C9605C57CD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49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https://www.scarydba.com/2018/05/14/a-view-will-not-make-your-query-faster/</a:t>
            </a:r>
          </a:p>
          <a:p>
            <a:r>
              <a:rPr lang="en-US" dirty="0"/>
              <a:t>http://www.sqlhammer.com/sql-server-schemabinding/</a:t>
            </a:r>
          </a:p>
          <a:p>
            <a:r>
              <a:rPr lang="en-US" dirty="0"/>
              <a:t>https://www.red-gate.com/simple-talk/sql/learn-sql-server/sql-server-indexed-views-the-basics/</a:t>
            </a:r>
          </a:p>
          <a:p>
            <a:r>
              <a:rPr lang="en-US" dirty="0"/>
              <a:t>https://docs.microsoft.com/en-us/previous-versions/sql/sql-server-2008/dd171921(v=sql.100)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AC26A-9692-494A-8E55-C9605C57CD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80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 resource on the different types of functions: </a:t>
            </a:r>
          </a:p>
          <a:p>
            <a:r>
              <a:rPr lang="en-US" dirty="0"/>
              <a:t>https://www.red-gate.com/simple-talk/sql/t-sql-programming/sql-server-user-defined-functions/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Interleaved Executions: https://blogs.msdn.microsoft.com/sqlserverstorageengine/2017/04/19/introducing-interleaved-execution-for-multi-statement-table-valued-functions/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AC26A-9692-494A-8E55-C9605C57CD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21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https://sqlperformance.com/2013/03/t-sql-queries/the-problem-with-window-functions-and-views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AC26A-9692-494A-8E55-C9605C57CD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34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5B7739F-2DFA-40FB-B213-F5227AED201B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Beyond the Basic SELECT | @</a:t>
            </a:r>
            <a:r>
              <a:rPr lang="en-US" dirty="0" err="1"/>
              <a:t>dgmelkin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DCE2EF4-543F-4570-A591-63637E7879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4395" y="6276344"/>
            <a:ext cx="574189" cy="5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060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BF93-6283-4CFA-BF0D-CDB84F033413}" type="datetime1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Beyond the Basic SELECT | @dgmelkin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B65F-610E-471A-90BA-1194969C5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4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3D57-1E60-41BB-AFA0-20D94374AEDC}" type="datetime1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Beyond the Basic SELECT | @dgmelkin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B65F-610E-471A-90BA-1194969C52E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41354A1-EB10-41A0-B36C-4C7A1A8C78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4395" y="6276344"/>
            <a:ext cx="574189" cy="5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54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639E-6FD2-4A89-8212-C3680DFDD0D5}" type="datetime1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Beyond the Basic SELECT | @</a:t>
            </a:r>
            <a:r>
              <a:rPr lang="en-US" dirty="0" err="1"/>
              <a:t>dgmelkin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B65F-610E-471A-90BA-1194969C5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89A3B-16D7-46EF-944E-0F580D1D92B9}" type="datetime1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Beyond the Basic SELECT | @</a:t>
            </a:r>
            <a:r>
              <a:rPr lang="en-US" dirty="0" err="1"/>
              <a:t>dgmelkin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B65F-610E-471A-90BA-1194969C52E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9E46BD-6817-4424-A325-15FC4EBB31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4395" y="6276344"/>
            <a:ext cx="574189" cy="5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26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FD48-4321-4D5E-8F1B-855C3B23B5B4}" type="datetime1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Beyond the Basic SELECT | @</a:t>
            </a:r>
            <a:r>
              <a:rPr lang="en-US" dirty="0" err="1"/>
              <a:t>dgmelkin</a:t>
            </a:r>
            <a:r>
              <a:rPr lang="en-US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B65F-610E-471A-90BA-1194969C5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607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0A62-D7C8-4918-808A-7994BE56099C}" type="datetime1">
              <a:rPr lang="en-US" smtClean="0"/>
              <a:t>7/28/2020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Beyond the Basic SELECT | @</a:t>
            </a:r>
            <a:r>
              <a:rPr lang="en-US" dirty="0" err="1"/>
              <a:t>dgmelkin</a:t>
            </a:r>
            <a:r>
              <a:rPr lang="en-US" dirty="0"/>
              <a:t>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B65F-610E-471A-90BA-1194969C5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2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AA70-50BF-4A27-B093-44DCCDD73890}" type="datetime1">
              <a:rPr lang="en-US" smtClean="0"/>
              <a:t>7/28/2020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Beyond the Basic SELECT | @</a:t>
            </a:r>
            <a:r>
              <a:rPr lang="en-US" dirty="0" err="1"/>
              <a:t>dgmelkin</a:t>
            </a:r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B65F-610E-471A-90BA-1194969C5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2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2FE84-53FD-4BA0-A80B-75E96865638F}" type="datetime1">
              <a:rPr lang="en-US" smtClean="0"/>
              <a:t>7/28/2020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Beyond the Basic SELECT | @</a:t>
            </a:r>
            <a:r>
              <a:rPr lang="en-US" dirty="0" err="1"/>
              <a:t>dgmelkin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B65F-610E-471A-90BA-1194969C52E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A3110-5B30-4E1E-A034-E8F387680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4395" y="6276344"/>
            <a:ext cx="574189" cy="5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7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1C3E3-1E33-4837-823C-FE6CFD60CED4}" type="datetime1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Beyond the Basic SELECT | @</a:t>
            </a:r>
            <a:r>
              <a:rPr lang="en-US" dirty="0" err="1"/>
              <a:t>dgmelkin</a:t>
            </a:r>
            <a:r>
              <a:rPr lang="en-US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B65F-610E-471A-90BA-1194969C5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04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8A24D-027B-4324-9D5D-91974389315F}" type="datetime1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Beyond the Basic SELECT | @dgmelkin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B65F-610E-471A-90BA-1194969C52E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1116E8-3259-4841-962D-252F697BFE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4395" y="6276344"/>
            <a:ext cx="574189" cy="5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53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35582DD-7A85-4D64-B3EE-A64FDAAA8618}" type="datetime1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Beyond the Basic SELECT | @dgmelkin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EE6B65F-610E-471A-90BA-1194969C52E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9D8D6F-29BC-4027-BE18-5A9279114E7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4395" y="6276344"/>
            <a:ext cx="574189" cy="5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93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01" r:id="rId1"/>
    <p:sldLayoutId id="2147486102" r:id="rId2"/>
    <p:sldLayoutId id="2147486103" r:id="rId3"/>
    <p:sldLayoutId id="2147486104" r:id="rId4"/>
    <p:sldLayoutId id="2147486105" r:id="rId5"/>
    <p:sldLayoutId id="2147486106" r:id="rId6"/>
    <p:sldLayoutId id="2147486107" r:id="rId7"/>
    <p:sldLayoutId id="2147486108" r:id="rId8"/>
    <p:sldLayoutId id="2147486109" r:id="rId9"/>
    <p:sldLayoutId id="2147486110" r:id="rId10"/>
    <p:sldLayoutId id="2147486111" r:id="rId11"/>
  </p:sldLayoutIdLst>
  <p:hf sldNum="0"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atorredeltraductortrastocat.blogspot.com/2011/12/film-reviews-napoleon-dynamite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-nd/3.0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lfuturoqueyoquiero.wordpress.com/2013/08/14/puntualidad-y-respeto-factores-relevantes-para-el-exito-profesional-y-persona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hammer.com/sql-server-schemabinding/" TargetMode="External"/><Relationship Id="rId2" Type="http://schemas.openxmlformats.org/officeDocument/2006/relationships/hyperlink" Target="http://www.itprotoday.com/sql-server/logical-query-processing-what-it-and-what-it-means-yo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d-gate.com/simple-talk/sql/t-sql-programming/sql-server-user-defined-functions/" TargetMode="External"/><Relationship Id="rId4" Type="http://schemas.openxmlformats.org/officeDocument/2006/relationships/hyperlink" Target="https://www.scarydba.com/2018/05/14/a-view-will-not-make-your-query-faster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sqlserverstorageengine/2018/11/07/introducing-scalar-udf-inlining/" TargetMode="External"/><Relationship Id="rId2" Type="http://schemas.openxmlformats.org/officeDocument/2006/relationships/hyperlink" Target="https://blogs.msdn.microsoft.com/sqlserverstorageengine/2017/04/19/introducing-interleaved-execution-for-multi-statement-table-valued-function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qlperformance.com/2019/08/sql-performance/t-sql-bugs-pitfalls-and-best-practices-window-function" TargetMode="External"/><Relationship Id="rId4" Type="http://schemas.openxmlformats.org/officeDocument/2006/relationships/hyperlink" Target="https://sqlperformance.com/2013/03/t-sql-queries/the-problem-with-window-functions-and-view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dgmelkin@gmail.com" TargetMode="External"/><Relationship Id="rId2" Type="http://schemas.openxmlformats.org/officeDocument/2006/relationships/image" Target="../media/image11.jpg&amp;ehk=Rfw6ic0a7WVWkL1qqfcMEw&amp;r=0&amp;pid=OfficeInsert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&amp;ehk=p2ZUjhd7iSnuek29pKwxKQ&amp;r=0&amp;pid=OfficeInsert"/><Relationship Id="rId5" Type="http://schemas.openxmlformats.org/officeDocument/2006/relationships/image" Target="../media/image12.jpg&amp;ehk=nEz9eBrDedxQSy9Xu2o"/><Relationship Id="rId4" Type="http://schemas.openxmlformats.org/officeDocument/2006/relationships/hyperlink" Target="https://tinyurl.com/y2vh9j6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EAB0-023E-45BA-93C9-BB70A86437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Beyond the Basic SELECT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2A46B-AB73-4186-901D-5DE72AAA9A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/>
              <a:t>Deborah Melkin</a:t>
            </a:r>
          </a:p>
          <a:p>
            <a:pPr algn="r"/>
            <a:r>
              <a:rPr lang="en-US"/>
              <a:t>DBA Fundamentals VG</a:t>
            </a:r>
            <a:endParaRPr lang="en-US" dirty="0"/>
          </a:p>
          <a:p>
            <a:pPr algn="r"/>
            <a:r>
              <a:rPr lang="en-US" dirty="0"/>
              <a:t>July 28, 2020</a:t>
            </a:r>
          </a:p>
        </p:txBody>
      </p:sp>
    </p:spTree>
    <p:extLst>
      <p:ext uri="{BB962C8B-B14F-4D97-AF65-F5344CB8AC3E}">
        <p14:creationId xmlns:p14="http://schemas.microsoft.com/office/powerpoint/2010/main" val="3037304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5E627-2D18-461C-9B3B-2323966C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CTE (Common Table Expressions)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274B-32D3-417C-88C1-D8A1B507F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2" cy="37749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column list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FROM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)&gt;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column list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cte</a:t>
            </a:r>
            <a:endParaRPr lang="en-US" sz="32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F84D60-BBA5-4AEF-A12C-DA8CE6332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36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3874-30AB-47CF-B2DA-BEDC2FD44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DC798-A17F-474B-A209-277C4524E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column list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vw_View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38469C7-72CE-468E-A879-914E6DB7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25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93F07-A58F-4DDD-8972-BB16300E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Defined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50410-B84B-4BC6-B53B-3A3D71ACE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column list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udf_userdefinedfunction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column list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</a:t>
            </a:r>
          </a:p>
          <a:p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udf_userdefinedfunction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rowset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2D2BCD-86F7-491B-B0B8-AEBD5673F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466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3A047-0995-42AB-8A1A-39A22B88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Windowed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EA58E-E2A7-4AF8-88C8-41B0CD8BB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ROW_NUMBER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SUM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COUNT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PERCENTILE_RANK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rowset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A2BE2D-42DF-45F7-A1F3-B5E2EE749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26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BB4C61-6508-4D9A-87A1-2F51031B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2"/>
                </a:solidFill>
                <a:latin typeface="Ravie" panose="04040805050809020602" pitchFamily="82" charset="0"/>
              </a:rPr>
              <a:t>Let’s take a look…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FC90B-E0CE-41BC-9718-29A5BB411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866E8-59A3-4027-8981-C3F744CC2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4508"/>
          <a:stretch/>
        </p:blipFill>
        <p:spPr>
          <a:xfrm>
            <a:off x="3065154" y="2071330"/>
            <a:ext cx="5638020" cy="4256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18377-7EB7-4F68-AEE0-260811A7C493}"/>
              </a:ext>
            </a:extLst>
          </p:cNvPr>
          <p:cNvSpPr txBox="1"/>
          <p:nvPr/>
        </p:nvSpPr>
        <p:spPr>
          <a:xfrm>
            <a:off x="0" y="6627316"/>
            <a:ext cx="381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latorredeltraductortrastocat.blogspot.com/2011/12/film-reviews-napoleon-dynamite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39972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8E97-30E2-4525-AFBA-61147CF0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Derived Tables: Pros &amp; Cons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50E66D-50DC-405F-AC35-C549D4187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FFBDE-4268-4BB4-B424-E283993ACE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Commonly 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Easy to use</a:t>
            </a:r>
          </a:p>
          <a:p>
            <a:endParaRPr lang="en-US" sz="3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66724E-484B-4692-8CC5-657C22AD1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877AA-D5DB-429B-8960-3DDB2446F6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0112" y="3002596"/>
            <a:ext cx="4937760" cy="33782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Not “reusable” from one query to another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Query plan may not directly reflect the derived table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6765F6D-CE70-4B1E-84FA-60AA1439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60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8E97-30E2-4525-AFBA-61147CF0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CTE: Pros &amp; Cons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D1DF3-0112-48AC-91FD-8D7D18DB7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FFBDE-4268-4BB4-B424-E283993ACE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Great for hierarchical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Could be used to avoid temporary tables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998A98-3D5B-4209-AA61-27DF20764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877AA-D5DB-429B-8960-3DDB2446F6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Not “reusable” from one query to another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Can create performance problems in certain scenarios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Not necessarily faster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F42416F-18F9-4C36-8E4F-8C8D82C5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38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8E97-30E2-4525-AFBA-61147CF0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Views: Pros &amp; Cons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9B8A2-1F9D-42BF-945F-390ED5CC3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FFBDE-4268-4BB4-B424-E283993ACE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Reusable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Great for prepackaging reports for end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Indexed Views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12C44F-B66E-4624-A616-CA2B64B477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877AA-D5DB-429B-8960-3DDB2446F6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5901458" cy="3341572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3200" dirty="0"/>
              <a:t>May cause execution plans to involve tables that aren’t needed by the final query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Hard to troubleshoot nested 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Indexed views may not use the indexes or have the underlying data change too often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May not improve performance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9A411D-8F4A-4F07-ADAB-DC493F0DA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6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8E97-30E2-4525-AFBA-61147CF0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Functions: Pros &amp; Cons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6A2F35-5EAF-414E-B036-0C666CE57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FFBDE-4268-4BB4-B424-E283993ACE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Reusable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Can be used to implement Security Policy functionality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SQL Server is working to improve performance: MTVFs with SQL 2017, scalar functions with SQL 2019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7B2ABA-8CD5-4B49-B7E9-A957AAE18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877AA-D5DB-429B-8960-3DDB2446F6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3500" dirty="0"/>
              <a:t>Depends on your SQL Server version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Actual Execution Plans may not show underlying tables depending on the type of UDF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Inaccurate query plans caused by SQL Server cardinality estimates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3035A1D-C840-41BC-979D-7925CE880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2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8E97-30E2-4525-AFBA-61147CF0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Windowed Functions: Pros &amp; Cons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6EE4E3-F2C1-4118-ADBB-167B81543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FFBDE-4268-4BB4-B424-E283993ACE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3200" dirty="0"/>
              <a:t>Flexibility for levels of aggregation on row levels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Performance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E7BBC0-4122-4741-87CD-00033369B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877AA-D5DB-429B-8960-3DDB2446F6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3200" dirty="0"/>
              <a:t>Cannot use in WHERE clause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Some performance issues may occur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7FB2C59-B491-4DB5-A7E3-5DF8EAD3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903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BA35-AB12-4523-B5FC-B71D3CD5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Beyond the Basics: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22AB5-7E19-4E9D-996A-63DACCFE5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5480802" cy="4517359"/>
          </a:xfrm>
        </p:spPr>
        <p:txBody>
          <a:bodyPr anchor="t">
            <a:normAutofit fontScale="92500" lnSpcReduction="10000"/>
          </a:bodyPr>
          <a:lstStyle/>
          <a:p>
            <a:pPr lvl="1"/>
            <a:r>
              <a:rPr lang="en-US" sz="2200" dirty="0"/>
              <a:t>20 years as a DBA</a:t>
            </a:r>
          </a:p>
          <a:p>
            <a:pPr lvl="1"/>
            <a:r>
              <a:rPr lang="en-US" sz="2200" dirty="0"/>
              <a:t>Mainly work with SQL Server</a:t>
            </a:r>
          </a:p>
          <a:p>
            <a:pPr lvl="1"/>
            <a:r>
              <a:rPr lang="en-US" sz="2200" dirty="0"/>
              <a:t>Mainly work with OLTP but have worked with some data marts.</a:t>
            </a:r>
          </a:p>
          <a:p>
            <a:pPr lvl="1"/>
            <a:r>
              <a:rPr lang="en-US" sz="2200" dirty="0"/>
              <a:t>NESQL Board Member</a:t>
            </a:r>
          </a:p>
          <a:p>
            <a:pPr lvl="1"/>
            <a:r>
              <a:rPr lang="en-US" sz="2200" dirty="0"/>
              <a:t>SQL Saturday\User Group Speaker</a:t>
            </a:r>
          </a:p>
          <a:p>
            <a:pPr lvl="1"/>
            <a:r>
              <a:rPr lang="en-US" sz="2200" dirty="0"/>
              <a:t>IDERA ACE Class of 2020</a:t>
            </a:r>
          </a:p>
          <a:p>
            <a:pPr lvl="1"/>
            <a:r>
              <a:rPr lang="en-US" sz="2200" dirty="0"/>
              <a:t>Speaker Idol Winner 2019</a:t>
            </a:r>
          </a:p>
          <a:p>
            <a:r>
              <a:rPr lang="en-US" sz="2600" dirty="0"/>
              <a:t>Random facts:</a:t>
            </a:r>
          </a:p>
          <a:p>
            <a:pPr lvl="1"/>
            <a:r>
              <a:rPr lang="en-US" sz="2200" dirty="0"/>
              <a:t>I’m the alto section leader in my choir.</a:t>
            </a:r>
          </a:p>
          <a:p>
            <a:pPr lvl="1"/>
            <a:r>
              <a:rPr lang="en-US" sz="2200" dirty="0"/>
              <a:t>I go to bluegrass jams regularly.</a:t>
            </a:r>
          </a:p>
          <a:p>
            <a:pPr lvl="1"/>
            <a:r>
              <a:rPr lang="en-US" sz="2200" dirty="0"/>
              <a:t>I’ve been learning guitar and now mandolin.</a:t>
            </a:r>
          </a:p>
          <a:p>
            <a:pPr lvl="1"/>
            <a:r>
              <a:rPr lang="en-US" sz="2200" dirty="0"/>
              <a:t>I am a bit of a musical theater geek.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FD578-C0F3-4AFF-8A71-38D289467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0297">
            <a:off x="6519273" y="3452031"/>
            <a:ext cx="3660111" cy="24420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5651C3-CC08-4C8A-8792-BADD08FCD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3200" y="585312"/>
            <a:ext cx="3332481" cy="33324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E7EF1-E191-4FB9-A6C5-BDF5AE386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1965">
            <a:off x="9394125" y="3889239"/>
            <a:ext cx="2469239" cy="1851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4BFD4D-B893-4B28-9438-23DF7BAE6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77" y="411777"/>
            <a:ext cx="1813607" cy="18065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360C522-F8AF-442A-ABA7-7C6A9B8A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70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7FBE5A-FB4D-42AC-9E34-7BBD543CD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23488" y="2507333"/>
            <a:ext cx="3179028" cy="37654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3A6C3C-12D4-41FF-9405-DAE43AF0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“Fancy Rabbit Holes”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DB15C-0A97-4605-A7B1-EBC5A1FF8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660916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SELECT XML(), JSON_VALUE()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FROM OPENROWSET()\OPENQUERY()\OPENXML()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FROM </a:t>
            </a:r>
            <a:r>
              <a:rPr lang="en-US" sz="3200" dirty="0" err="1"/>
              <a:t>linkedserver.schema.table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CROSS APPLY\OUTER APPLY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UNION (ALL)\INTERSECT\EXCEPT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etc...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BD498-259A-464D-A969-D2AD727F13B7}"/>
              </a:ext>
            </a:extLst>
          </p:cNvPr>
          <p:cNvSpPr txBox="1"/>
          <p:nvPr/>
        </p:nvSpPr>
        <p:spPr>
          <a:xfrm>
            <a:off x="0" y="6636145"/>
            <a:ext cx="33590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elfuturoqueyoquiero.wordpress.com/2013/08/14/puntualidad-y-respeto-factores-relevantes-para-el-exito-profesional-y-persona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-nd/3.0/"/>
              </a:rPr>
              <a:t>CC BY-NC-ND</a:t>
            </a:r>
            <a:endParaRPr lang="en-US" sz="9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90B22DF-0181-468F-A2E0-9BD0BC992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507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3A047-0995-42AB-8A1A-39A22B88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EA58E-E2A7-4AF8-88C8-41B0CD8BB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3200" dirty="0"/>
              <a:t>No Silver Bullet when trying to troubleshoot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Performance, Performance,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Test, Test, 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Your Mileage May Vary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Keep It Simple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Even if your code doesn’t change, the way SQL Server processes it may.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9C44D8-AF8C-4412-A23E-F74B2C7FF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2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A6AD7B-1CF1-4CD5-8DBD-B4812132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B71E6E-F16B-4C68-BB7D-C08F566BB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781666"/>
            <a:ext cx="9720073" cy="4527694"/>
          </a:xfrm>
        </p:spPr>
        <p:txBody>
          <a:bodyPr>
            <a:noAutofit/>
          </a:bodyPr>
          <a:lstStyle/>
          <a:p>
            <a:pPr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 Logical Query Processing: </a:t>
            </a:r>
          </a:p>
          <a:p>
            <a:pPr lvl="1"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http://www.itprotoday.com/sql-server/logical-query-processing-what-it-and-what-it-means-you</a:t>
            </a:r>
            <a:endParaRPr lang="en-US" sz="2400" dirty="0"/>
          </a:p>
          <a:p>
            <a:pPr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Schemabinding</a:t>
            </a:r>
            <a:r>
              <a:rPr lang="en-US" sz="2800" dirty="0"/>
              <a:t> with Views: </a:t>
            </a:r>
          </a:p>
          <a:p>
            <a:pPr lvl="1"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http://www.sqlhammer.com/sql-server-schemabinding/</a:t>
            </a:r>
            <a:endParaRPr lang="en-US" sz="2400" dirty="0"/>
          </a:p>
          <a:p>
            <a:pPr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 Views and Performance:</a:t>
            </a:r>
          </a:p>
          <a:p>
            <a:pPr lvl="1"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https://www.scarydba.com/2018/05/14/a-view-will-not-make-your-query-faster/</a:t>
            </a:r>
            <a:endParaRPr lang="en-US" sz="2400" dirty="0"/>
          </a:p>
          <a:p>
            <a:pPr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 User Defined Functions: </a:t>
            </a:r>
          </a:p>
          <a:p>
            <a:pPr lvl="1"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https://www.red-gate.com/simple-talk/sql/t-sql-programming/sql-server-user-defined-functions/</a:t>
            </a:r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730D0-CA39-472E-B51A-522BFB49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7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A6AD7B-1CF1-4CD5-8DBD-B4812132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(cont’d)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B71E6E-F16B-4C68-BB7D-C08F566BB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09946"/>
            <a:ext cx="9720073" cy="4499414"/>
          </a:xfrm>
        </p:spPr>
        <p:txBody>
          <a:bodyPr>
            <a:noAutofit/>
          </a:bodyPr>
          <a:lstStyle/>
          <a:p>
            <a:pPr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Interleaved Execution with UDFs: </a:t>
            </a:r>
          </a:p>
          <a:p>
            <a:pPr lvl="1"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https://blogs.msdn.microsoft.com/sqlserverstorageengine/2017/04/19/introducing-interleaved-execution-for-multi-statement-table-valued-functions/</a:t>
            </a:r>
            <a:endParaRPr lang="en-US" sz="2400" dirty="0"/>
          </a:p>
          <a:p>
            <a:pPr lvl="1"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https://blogs.msdn.microsoft.com/sqlserverstorageengine/2018/11/07/introducing-scalar-udf-inlining/</a:t>
            </a:r>
            <a:endParaRPr lang="en-US" sz="2400" dirty="0"/>
          </a:p>
          <a:p>
            <a:pPr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Window Functions: </a:t>
            </a:r>
          </a:p>
          <a:p>
            <a:pPr lvl="1"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https://sqlperformance.com/2013/03/t-sql-queries/the-problem-with-window-functions-and-views</a:t>
            </a:r>
            <a:endParaRPr lang="en-US" sz="2400" dirty="0"/>
          </a:p>
          <a:p>
            <a:pPr lvl="1"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hlinkClick r:id="rId5"/>
              </a:rPr>
              <a:t>https://sqlperformance.com/2019/08/sql-performance/t-sql-bugs-pitfalls-and-best-practices-window-function</a:t>
            </a:r>
            <a:endParaRPr lang="en-US" alt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730D0-CA39-472E-B51A-522BFB49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472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51EAC5-1F8B-4564-B5C6-00D5B0E96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09" y="1740696"/>
            <a:ext cx="2427541" cy="212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10C4C-193B-4EDD-B33D-4AEEC958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Beyond the Session:</a:t>
            </a:r>
            <a:br>
              <a:rPr lang="en-US" sz="4000" dirty="0"/>
            </a:br>
            <a:r>
              <a:rPr lang="en-US" sz="4000" dirty="0"/>
              <a:t>Additional Questions? Let me know!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BBBD9-9413-4E96-836D-AA13FA2A0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Email:</a:t>
            </a: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dgmelkin@gmail.com</a:t>
            </a:r>
            <a:endParaRPr lang="en-US" sz="2800" dirty="0"/>
          </a:p>
          <a:p>
            <a:r>
              <a:rPr lang="en-US" sz="2800" b="1" dirty="0"/>
              <a:t>Twitter:</a:t>
            </a:r>
            <a:r>
              <a:rPr lang="en-US" sz="2800" dirty="0"/>
              <a:t> @</a:t>
            </a:r>
            <a:r>
              <a:rPr lang="en-US" sz="2800" dirty="0" err="1"/>
              <a:t>dgmelkin</a:t>
            </a:r>
            <a:endParaRPr lang="en-US" sz="2800" dirty="0"/>
          </a:p>
          <a:p>
            <a:r>
              <a:rPr lang="en-US" sz="2800" b="1" dirty="0"/>
              <a:t>Blog:</a:t>
            </a:r>
            <a:r>
              <a:rPr lang="en-US" sz="2800" dirty="0"/>
              <a:t> DebtheDBA.wordpress.com</a:t>
            </a:r>
          </a:p>
          <a:p>
            <a:r>
              <a:rPr lang="en-US" sz="2800" b="1" dirty="0"/>
              <a:t>Session: </a:t>
            </a:r>
            <a:r>
              <a:rPr lang="en-US" sz="2800" dirty="0">
                <a:hlinkClick r:id="rId4"/>
              </a:rPr>
              <a:t>https://tinyurl.com/y2vh9j6s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1A7792-A75B-4AF5-8495-EB5FF8CAC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112" y="3866143"/>
            <a:ext cx="2831425" cy="2123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F6BE7A-357B-4246-982C-0F9B3B920B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965" y="2656204"/>
            <a:ext cx="2017542" cy="20175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33F78E-4C3D-43DA-B033-39E518EA11E9}"/>
              </a:ext>
            </a:extLst>
          </p:cNvPr>
          <p:cNvSpPr txBox="1"/>
          <p:nvPr/>
        </p:nvSpPr>
        <p:spPr>
          <a:xfrm>
            <a:off x="581912" y="4927927"/>
            <a:ext cx="73812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1"/>
                </a:solidFill>
                <a:latin typeface="Freestyle Script" panose="030804020302050B0404" pitchFamily="66" charset="0"/>
              </a:rPr>
              <a:t>Thanks for coming!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53E6EE6-14C3-45FE-BCCB-C62B9D5B1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23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F0D9B-C6D1-42C8-A915-D2590D9CCD4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66800" y="649859"/>
            <a:ext cx="10058400" cy="3565525"/>
          </a:xfrm>
        </p:spPr>
        <p:txBody>
          <a:bodyPr anchor="t">
            <a:normAutofit/>
          </a:bodyPr>
          <a:lstStyle/>
          <a:p>
            <a:pPr algn="ctr"/>
            <a:r>
              <a:rPr lang="en-US" sz="6600" dirty="0"/>
              <a:t>Who did NOT execute a SELECT statement Today?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6E438D-D15C-4DDC-81C1-D4E7AECCA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69" y="2546906"/>
            <a:ext cx="6508862" cy="36612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B5060-3971-4B97-A222-621CFE061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47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B26453-6AA8-455F-9297-CE6F76AD8F1B}"/>
              </a:ext>
            </a:extLst>
          </p:cNvPr>
          <p:cNvSpPr/>
          <p:nvPr/>
        </p:nvSpPr>
        <p:spPr>
          <a:xfrm>
            <a:off x="1631245" y="2828836"/>
            <a:ext cx="8929511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3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en-US" sz="3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SalesOrderDetail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endParaRPr lang="en-US" sz="36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E8A2C-2540-4CC9-B47B-B0C6CAF50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71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97FEAC-F749-4F5B-9736-AA25A5D13A1D}"/>
              </a:ext>
            </a:extLst>
          </p:cNvPr>
          <p:cNvSpPr/>
          <p:nvPr/>
        </p:nvSpPr>
        <p:spPr>
          <a:xfrm>
            <a:off x="34158" y="66784"/>
            <a:ext cx="12123683" cy="6346061"/>
          </a:xfrm>
          <a:prstGeom prst="rect">
            <a:avLst/>
          </a:prstGeom>
        </p:spPr>
        <p:txBody>
          <a:bodyPr wrap="square" numCol="3" spcCol="9144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employee_cte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JobTitle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OrganizationNode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OrgChart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ManagerBusinessEntityID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OrganizationNode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'0'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ManagerOrgChart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HumanResources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e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ManagerBusinessEntityID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hre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hre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JobTitle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hre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OrganizationNode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OrgChart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hre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ManagerBusinessEntityID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cte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ManagerOrgChart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 | '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REPLACE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hre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OrganizationNode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'/'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HumanResources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hre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employee_cte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hre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ManagerBusinessEntityID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cte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cte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cte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JobTitle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TerritoryName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SalesTerritory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TerritoryGroup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mp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ManagerFirstName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mp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ManagerLastName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cte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ManagerOrgChart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 err="1">
                <a:latin typeface="Consolas" panose="020B0609020204030204" pitchFamily="49" charset="0"/>
              </a:rPr>
              <a:t>orders.CustomerID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orders.AccountNumber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orders.StoreID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orders.TerritoryID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orders.TotalSalesOrdersPerSalesPerson</a:t>
            </a:r>
            <a:r>
              <a:rPr lang="en-US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orders.TotalDue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orders.TotalDueForCustomer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orders.AvgSalesOrderAmt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orders.TotalNumberOfShipments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orders.TotalSalesOrderQuanity</a:t>
            </a:r>
            <a:r>
              <a:rPr lang="en-US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orders.WeightedAvgPricePerQty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orders.AvgNumberOfProducts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orders.MaxNumberOfProducts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orders.MinNumberOfProducts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employee_cte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cte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p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cte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vSalesPerson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cte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AccountNumber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TerritoryID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SalesPersonID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SalesPersonID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TotalSalesOrdersPerSalesPerson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TotalDue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SalesPersonID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TotalDue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TotalDue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TotalDueForCustomer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TotalDue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SalesPersonID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/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SalesPersonID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AvgSalesOrderAmt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details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NumberOfShipments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SalesPersonID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TotalNumberOfShipments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details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TotalQuantity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SalesPersonID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TotalSalesOrderQuanity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details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WeightedAvgPrice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SalesPersonID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/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SalesPersonID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WeightedAvgPricePerQty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AVG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details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AvgOrderQty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AvgNumberOfProducts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details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MaxOrderQty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MaxNumberOfProducts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details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MinOrderQty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MinNumberOfProducts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 </a:t>
            </a: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soh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distinct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CarrierTrackingNumber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NumberofShipments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distinct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NumberofProducts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TotalQuantity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AVG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AvgQuantityPerProduct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OrderQty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UnitPrice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SubTotal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UnitPriceDiscount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TotalUnitDiscount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ufnGetProductListPrice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ModifiedDate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TotalUsingListPrice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UnitPrice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)/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WeightedAvgPrice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AVG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UnitPrice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AvgUnitPrice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UnitPrice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MinUnitPrice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UnitPrice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MaxUnitPrice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AVG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AvgOrderQty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MinOrderQty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OrderQty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MaxOrderQty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SalesOrderDetail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sod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details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details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orders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SalesPersonID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cte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ManagerBusinessEntityID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mp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cte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ManagerOrgChart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BBBA6-BC74-4907-A33F-BDF7914DF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E53A-E017-46F7-8666-0671DA51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FF062-339F-4274-BF08-333F6AD1A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SELECT FROM “fancy </a:t>
            </a:r>
            <a:r>
              <a:rPr lang="en-US" sz="3200" dirty="0" err="1"/>
              <a:t>rowsets</a:t>
            </a:r>
            <a:r>
              <a:rPr lang="en-US" sz="3200" dirty="0"/>
              <a:t>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SELECT “fancy column list” FROM </a:t>
            </a:r>
            <a:r>
              <a:rPr lang="en-US" sz="3200" dirty="0" err="1"/>
              <a:t>rowsets</a:t>
            </a:r>
            <a:endParaRPr lang="en-US" sz="32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35872C-24E8-4DD3-96A6-BCBBCC8AE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760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71F5A5-75A7-47DD-88C9-0F54AB82C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594359"/>
            <a:ext cx="2901820" cy="1417321"/>
          </a:xfrm>
        </p:spPr>
        <p:txBody>
          <a:bodyPr anchor="t">
            <a:normAutofit/>
          </a:bodyPr>
          <a:lstStyle/>
          <a:p>
            <a:r>
              <a:rPr lang="en-US" sz="4000" dirty="0"/>
              <a:t>Logical Order of Operation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7D3583-71D3-4B86-8100-D8082D64A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32" y="251458"/>
            <a:ext cx="5715000" cy="651510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b="1" dirty="0"/>
              <a:t>SELECT </a:t>
            </a:r>
          </a:p>
          <a:p>
            <a:pPr marL="0" indent="0" fontAlgn="base">
              <a:buNone/>
            </a:pPr>
            <a:r>
              <a:rPr lang="en-US" sz="2400" b="1" dirty="0"/>
              <a:t>	[distinct]</a:t>
            </a:r>
          </a:p>
          <a:p>
            <a:pPr marL="0" indent="0" fontAlgn="base">
              <a:buNone/>
            </a:pPr>
            <a:r>
              <a:rPr lang="en-US" sz="2400" b="1" dirty="0"/>
              <a:t>	[top (@number)]</a:t>
            </a:r>
          </a:p>
          <a:p>
            <a:pPr marL="0" indent="0" fontAlgn="base">
              <a:buNone/>
            </a:pPr>
            <a:r>
              <a:rPr lang="en-US" sz="2400" b="1" dirty="0"/>
              <a:t>	&lt;column list&gt;</a:t>
            </a:r>
          </a:p>
          <a:p>
            <a:pPr marL="0" indent="0" fontAlgn="base">
              <a:buNone/>
            </a:pPr>
            <a:r>
              <a:rPr lang="en-US" sz="2400" b="1" dirty="0"/>
              <a:t>FROM &lt;table&gt; as A</a:t>
            </a:r>
          </a:p>
          <a:p>
            <a:pPr marL="0" indent="0" fontAlgn="base">
              <a:buNone/>
            </a:pPr>
            <a:r>
              <a:rPr lang="en-US" sz="2400" b="1" dirty="0"/>
              <a:t>    JOIN &lt;table&gt; as B </a:t>
            </a:r>
          </a:p>
          <a:p>
            <a:pPr marL="0" indent="0" fontAlgn="base">
              <a:buNone/>
            </a:pPr>
            <a:r>
              <a:rPr lang="en-US" sz="2400" b="1" dirty="0"/>
              <a:t>        ON A.id = B.ID</a:t>
            </a:r>
          </a:p>
          <a:p>
            <a:pPr marL="0" indent="0" fontAlgn="base">
              <a:buNone/>
            </a:pPr>
            <a:r>
              <a:rPr lang="en-US" sz="2400" b="1" dirty="0"/>
              <a:t>    LEFT OUTER JOIN &lt;table&gt; as C </a:t>
            </a:r>
          </a:p>
          <a:p>
            <a:pPr marL="0" indent="0" fontAlgn="base">
              <a:buNone/>
            </a:pPr>
            <a:r>
              <a:rPr lang="en-US" sz="2400" b="1" dirty="0"/>
              <a:t>        ON  A.ID = C.ID</a:t>
            </a:r>
          </a:p>
          <a:p>
            <a:pPr marL="0" indent="0" fontAlgn="base">
              <a:buNone/>
            </a:pPr>
            <a:r>
              <a:rPr lang="en-US" sz="2400" b="1" dirty="0"/>
              <a:t>WHERE &lt;condition&gt;</a:t>
            </a:r>
          </a:p>
          <a:p>
            <a:pPr marL="0" indent="0" fontAlgn="base">
              <a:buNone/>
            </a:pPr>
            <a:r>
              <a:rPr lang="en-US" sz="2400" b="1" dirty="0"/>
              <a:t>GROUP BY &lt;column list&gt;</a:t>
            </a:r>
          </a:p>
          <a:p>
            <a:pPr marL="0" indent="0" fontAlgn="base">
              <a:buNone/>
            </a:pPr>
            <a:r>
              <a:rPr lang="en-US" sz="2400" b="1" dirty="0"/>
              <a:t>HAVING &lt;condition&gt;</a:t>
            </a:r>
          </a:p>
          <a:p>
            <a:pPr marL="0" indent="0" fontAlgn="base">
              <a:buNone/>
            </a:pPr>
            <a:r>
              <a:rPr lang="en-US" sz="2400" b="1" dirty="0"/>
              <a:t>ORDER BY &lt;column list&gt;</a:t>
            </a:r>
            <a:endParaRPr lang="en-US" b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63F259-ED13-4FEB-AF9E-992F985F4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011680"/>
            <a:ext cx="3200400" cy="4572000"/>
          </a:xfrm>
        </p:spPr>
        <p:txBody>
          <a:bodyPr>
            <a:normAutofit fontScale="92500" lnSpcReduction="10000"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FROM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ON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OUTER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WHERE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GROUP BY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HAVING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SELECT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DISTINCT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ORDER BY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TOP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42B51B5-6670-4C33-B319-0211B1361C41}"/>
              </a:ext>
            </a:extLst>
          </p:cNvPr>
          <p:cNvSpPr/>
          <p:nvPr/>
        </p:nvSpPr>
        <p:spPr>
          <a:xfrm>
            <a:off x="4379976" y="2259710"/>
            <a:ext cx="8778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2F7BBED-5E51-4CA4-93EC-16F47EEAD921}"/>
              </a:ext>
            </a:extLst>
          </p:cNvPr>
          <p:cNvSpPr/>
          <p:nvPr/>
        </p:nvSpPr>
        <p:spPr>
          <a:xfrm>
            <a:off x="4379976" y="3211828"/>
            <a:ext cx="8778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37D729F-8D91-48D6-9ABD-841F383128DA}"/>
              </a:ext>
            </a:extLst>
          </p:cNvPr>
          <p:cNvSpPr/>
          <p:nvPr/>
        </p:nvSpPr>
        <p:spPr>
          <a:xfrm>
            <a:off x="4379976" y="4238240"/>
            <a:ext cx="8778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E8AF9DC-5E4A-4925-9D6F-CC6CE20D8D42}"/>
              </a:ext>
            </a:extLst>
          </p:cNvPr>
          <p:cNvSpPr/>
          <p:nvPr/>
        </p:nvSpPr>
        <p:spPr>
          <a:xfrm>
            <a:off x="4379976" y="4796024"/>
            <a:ext cx="8778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9A07BDF-CD16-429D-812F-31BE2D41E327}"/>
              </a:ext>
            </a:extLst>
          </p:cNvPr>
          <p:cNvSpPr/>
          <p:nvPr/>
        </p:nvSpPr>
        <p:spPr>
          <a:xfrm>
            <a:off x="4379976" y="5317228"/>
            <a:ext cx="8778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6F7B0C-7201-43F4-9685-0D0066560EE6}"/>
              </a:ext>
            </a:extLst>
          </p:cNvPr>
          <p:cNvSpPr/>
          <p:nvPr/>
        </p:nvSpPr>
        <p:spPr>
          <a:xfrm>
            <a:off x="4379976" y="5838432"/>
            <a:ext cx="8778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44EB369-2568-4E46-ACA1-7C7EA0723E5D}"/>
              </a:ext>
            </a:extLst>
          </p:cNvPr>
          <p:cNvSpPr/>
          <p:nvPr/>
        </p:nvSpPr>
        <p:spPr>
          <a:xfrm>
            <a:off x="4379976" y="251458"/>
            <a:ext cx="8778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98F6721-1C3A-453C-96E7-9DF6642FAD4E}"/>
              </a:ext>
            </a:extLst>
          </p:cNvPr>
          <p:cNvSpPr/>
          <p:nvPr/>
        </p:nvSpPr>
        <p:spPr>
          <a:xfrm>
            <a:off x="4379976" y="798384"/>
            <a:ext cx="8778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E6ADAC7-D357-4A0E-AF60-67A2451AC8B3}"/>
              </a:ext>
            </a:extLst>
          </p:cNvPr>
          <p:cNvSpPr/>
          <p:nvPr/>
        </p:nvSpPr>
        <p:spPr>
          <a:xfrm>
            <a:off x="4379976" y="6359636"/>
            <a:ext cx="8778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D9BCBA9-9C60-4D4C-9D52-A7BDE0014F32}"/>
              </a:ext>
            </a:extLst>
          </p:cNvPr>
          <p:cNvSpPr/>
          <p:nvPr/>
        </p:nvSpPr>
        <p:spPr>
          <a:xfrm>
            <a:off x="4379976" y="1319588"/>
            <a:ext cx="8778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5B7F1C8-49F3-4762-B0FC-EA1025B8C8AC}"/>
              </a:ext>
            </a:extLst>
          </p:cNvPr>
          <p:cNvSpPr/>
          <p:nvPr/>
        </p:nvSpPr>
        <p:spPr>
          <a:xfrm>
            <a:off x="4379976" y="3721980"/>
            <a:ext cx="8778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4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uiExpand="1" animBg="1"/>
      <p:bldP spid="6" grpId="0" uiExpand="1" animBg="1"/>
      <p:bldP spid="7" grpId="0" uiExpand="1" animBg="1"/>
      <p:bldP spid="8" grpId="0" uiExpand="1" animBg="1"/>
      <p:bldP spid="9" grpId="0" uiExpand="1" animBg="1"/>
      <p:bldP spid="10" grpId="0" uiExpand="1" animBg="1"/>
      <p:bldP spid="11" grpId="0" uiExpand="1" animBg="1"/>
      <p:bldP spid="12" grpId="0" uiExpand="1" animBg="1"/>
      <p:bldP spid="13" grpId="0" uiExpand="1" animBg="1"/>
      <p:bldP spid="14" grpId="0" animBg="1"/>
      <p:bldP spid="16" grpId="0" uiExpan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B3B441-7F90-4DFB-978D-A1519DAD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35395"/>
            <a:ext cx="10058400" cy="1450757"/>
          </a:xfrm>
        </p:spPr>
        <p:txBody>
          <a:bodyPr anchor="ctr">
            <a:noAutofit/>
          </a:bodyPr>
          <a:lstStyle/>
          <a:p>
            <a:pPr algn="ctr"/>
            <a:r>
              <a:rPr lang="en-US" sz="4800" dirty="0">
                <a:solidFill>
                  <a:schemeClr val="accent2"/>
                </a:solidFill>
                <a:latin typeface="Ravie" panose="04040805050809020602" pitchFamily="82" charset="0"/>
              </a:rPr>
              <a:t>Time to get “fancy”…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93EB2-13FF-495D-871C-91A292BED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4"/>
          <a:stretch/>
        </p:blipFill>
        <p:spPr>
          <a:xfrm>
            <a:off x="2028335" y="1746787"/>
            <a:ext cx="8135331" cy="459606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69E40-6322-4AF1-A90B-6D7A94DD8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67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F478D-3976-4FFA-A50F-C0BB0379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Derived Tables</a:t>
            </a:r>
            <a:endParaRPr lang="en-US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70DD5-11B0-47C0-A9D0-C232A0A3A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column list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column list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FROM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)&gt;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DerivedTable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0FFD57C-F2C9-44B6-89A9-8ED465296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Beyond the Basic SELECT | @dgmelkin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4902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13942</TotalTime>
  <Words>1950</Words>
  <Application>Microsoft Office PowerPoint</Application>
  <PresentationFormat>Widescreen</PresentationFormat>
  <Paragraphs>261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Consolas</vt:lpstr>
      <vt:lpstr>Freestyle Script</vt:lpstr>
      <vt:lpstr>Ravie</vt:lpstr>
      <vt:lpstr>Tw Cen MT</vt:lpstr>
      <vt:lpstr>Tw Cen MT Condensed</vt:lpstr>
      <vt:lpstr>Wingdings 3</vt:lpstr>
      <vt:lpstr>Integral</vt:lpstr>
      <vt:lpstr>Beyond the Basic SELECT</vt:lpstr>
      <vt:lpstr>Beyond the Basics: Me</vt:lpstr>
      <vt:lpstr>Who did NOT execute a SELECT statement Today?</vt:lpstr>
      <vt:lpstr>PowerPoint Presentation</vt:lpstr>
      <vt:lpstr>PowerPoint Presentation</vt:lpstr>
      <vt:lpstr>Agenda</vt:lpstr>
      <vt:lpstr>Logical Order of Operation</vt:lpstr>
      <vt:lpstr>Time to get “fancy”…</vt:lpstr>
      <vt:lpstr>Derived Tables</vt:lpstr>
      <vt:lpstr>CTE (Common Table Expressions)</vt:lpstr>
      <vt:lpstr>Views</vt:lpstr>
      <vt:lpstr>User Defined Functions</vt:lpstr>
      <vt:lpstr>Windowed Functions</vt:lpstr>
      <vt:lpstr>Let’s take a look…</vt:lpstr>
      <vt:lpstr>Derived Tables: Pros &amp; Cons</vt:lpstr>
      <vt:lpstr>CTE: Pros &amp; Cons</vt:lpstr>
      <vt:lpstr>Views: Pros &amp; Cons</vt:lpstr>
      <vt:lpstr>User Defined Functions: Pros &amp; Cons</vt:lpstr>
      <vt:lpstr>Windowed Functions: Pros &amp; Cons</vt:lpstr>
      <vt:lpstr>Additional “Fancy Rabbit Holes”</vt:lpstr>
      <vt:lpstr>Final Thoughts</vt:lpstr>
      <vt:lpstr>Additional Resources</vt:lpstr>
      <vt:lpstr>Additional Resources (cont’d)</vt:lpstr>
      <vt:lpstr>Beyond the Session: Additional Questions? Let me know!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the  Basic SELECT</dc:title>
  <dc:creator>Deborah Melkin</dc:creator>
  <cp:lastModifiedBy>Deborah Melkin</cp:lastModifiedBy>
  <cp:revision>234</cp:revision>
  <dcterms:created xsi:type="dcterms:W3CDTF">2017-10-12T01:23:45Z</dcterms:created>
  <dcterms:modified xsi:type="dcterms:W3CDTF">2020-07-29T01:14:38Z</dcterms:modified>
</cp:coreProperties>
</file>